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8288000" cy="10287000"/>
  <p:notesSz cx="6858000" cy="9144000"/>
  <p:embeddedFontLst>
    <p:embeddedFont>
      <p:font typeface="DM Sans Bold"/>
      <p:bold r:id="rId18"/>
    </p:embeddedFont>
    <p:embeddedFont>
      <p:font typeface="DM Sans"/>
      <p:regular r:id="rId19"/>
    </p:embeddedFont>
    <p:embeddedFont>
      <p:font typeface="Canva Sans Bold" panose="020B0803030501040103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2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sv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svg"/><Relationship Id="rId8" Type="http://schemas.openxmlformats.org/officeDocument/2006/relationships/image" Target="../media/image14.png"/><Relationship Id="rId7" Type="http://schemas.openxmlformats.org/officeDocument/2006/relationships/image" Target="../media/image3.svg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sv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sv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8524710" cy="10441719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0" y="3228252"/>
            <a:ext cx="6829339" cy="7058748"/>
          </a:xfrm>
          <a:custGeom>
            <a:avLst/>
            <a:gdLst/>
            <a:ahLst/>
            <a:cxnLst/>
            <a:rect l="l" t="t" r="r" b="b"/>
            <a:pathLst>
              <a:path w="6829339" h="7058748">
                <a:moveTo>
                  <a:pt x="0" y="0"/>
                </a:moveTo>
                <a:lnTo>
                  <a:pt x="6829339" y="0"/>
                </a:lnTo>
                <a:lnTo>
                  <a:pt x="6829339" y="7058748"/>
                </a:lnTo>
                <a:lnTo>
                  <a:pt x="0" y="70587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805857">
            <a:off x="2241887" y="2216642"/>
            <a:ext cx="946327" cy="1157587"/>
          </a:xfrm>
          <a:custGeom>
            <a:avLst/>
            <a:gdLst/>
            <a:ahLst/>
            <a:cxnLst/>
            <a:rect l="l" t="t" r="r" b="b"/>
            <a:pathLst>
              <a:path w="946327" h="1157587">
                <a:moveTo>
                  <a:pt x="0" y="0"/>
                </a:moveTo>
                <a:lnTo>
                  <a:pt x="946328" y="0"/>
                </a:lnTo>
                <a:lnTo>
                  <a:pt x="946328" y="1157587"/>
                </a:lnTo>
                <a:lnTo>
                  <a:pt x="0" y="1157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559893" y="0"/>
            <a:ext cx="1964817" cy="4114800"/>
          </a:xfrm>
          <a:custGeom>
            <a:avLst/>
            <a:gdLst/>
            <a:ahLst/>
            <a:cxnLst/>
            <a:rect l="l" t="t" r="r" b="b"/>
            <a:pathLst>
              <a:path w="1964817" h="4114800">
                <a:moveTo>
                  <a:pt x="0" y="0"/>
                </a:moveTo>
                <a:lnTo>
                  <a:pt x="1964817" y="0"/>
                </a:lnTo>
                <a:lnTo>
                  <a:pt x="19648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563978" y="4067178"/>
            <a:ext cx="7695322" cy="2324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9000">
                <a:solidFill>
                  <a:srgbClr val="6F50F8"/>
                </a:solidFill>
                <a:latin typeface="DM Sans Bold"/>
              </a:rPr>
              <a:t>Quiz Website</a:t>
            </a:r>
            <a:endParaRPr lang="en-US" sz="9000">
              <a:solidFill>
                <a:srgbClr val="6F50F8"/>
              </a:solidFill>
              <a:latin typeface="DM Sans Bold"/>
            </a:endParaRPr>
          </a:p>
          <a:p>
            <a:pPr algn="ctr">
              <a:lnSpc>
                <a:spcPts val="9000"/>
              </a:lnSpc>
            </a:pPr>
            <a:r>
              <a:rPr lang="en-US" sz="9000">
                <a:solidFill>
                  <a:srgbClr val="000000"/>
                </a:solidFill>
                <a:latin typeface="DM Sans"/>
              </a:rPr>
              <a:t> </a:t>
            </a:r>
            <a:r>
              <a:rPr lang="en-US" sz="9000">
                <a:solidFill>
                  <a:srgbClr val="000000"/>
                </a:solidFill>
                <a:latin typeface="DM Sans Bold"/>
              </a:rPr>
              <a:t>Project</a:t>
            </a:r>
            <a:endParaRPr lang="en-US" sz="9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563978" y="9201150"/>
            <a:ext cx="7695322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1F264D"/>
                </a:solidFill>
                <a:latin typeface="DM Sans Bold"/>
              </a:rPr>
              <a:t>Presented by: Arup Ranjan Dalai (2005575)</a:t>
            </a:r>
            <a:endParaRPr lang="en-US" sz="2500">
              <a:solidFill>
                <a:srgbClr val="1F264D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13987" y="0"/>
            <a:ext cx="12474013" cy="10287000"/>
          </a:xfrm>
          <a:custGeom>
            <a:avLst/>
            <a:gdLst/>
            <a:ahLst/>
            <a:cxnLst/>
            <a:rect l="l" t="t" r="r" b="b"/>
            <a:pathLst>
              <a:path w="12474013" h="10287000">
                <a:moveTo>
                  <a:pt x="0" y="0"/>
                </a:moveTo>
                <a:lnTo>
                  <a:pt x="12474013" y="0"/>
                </a:lnTo>
                <a:lnTo>
                  <a:pt x="1247401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5119" b="-6825"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2502948" y="3757626"/>
            <a:ext cx="9835046" cy="2771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10"/>
              </a:lnSpc>
            </a:pPr>
            <a:r>
              <a:rPr lang="en-US" sz="9175">
                <a:solidFill>
                  <a:srgbClr val="1F264D"/>
                </a:solidFill>
                <a:latin typeface="DM Sans Bold"/>
              </a:rPr>
              <a:t>JAVA SCRIPT CODE</a:t>
            </a:r>
            <a:endParaRPr lang="en-US" sz="9175">
              <a:solidFill>
                <a:srgbClr val="1F264D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26791"/>
            <a:ext cx="18288000" cy="2988508"/>
          </a:xfrm>
          <a:prstGeom prst="rect">
            <a:avLst/>
          </a:prstGeom>
          <a:solidFill>
            <a:srgbClr val="A6A3A3">
              <a:alpha val="19608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0239911" y="3744032"/>
            <a:ext cx="7748604" cy="5162507"/>
          </a:xfrm>
          <a:custGeom>
            <a:avLst/>
            <a:gdLst/>
            <a:ahLst/>
            <a:cxnLst/>
            <a:rect l="l" t="t" r="r" b="b"/>
            <a:pathLst>
              <a:path w="7748604" h="5162507">
                <a:moveTo>
                  <a:pt x="0" y="0"/>
                </a:moveTo>
                <a:lnTo>
                  <a:pt x="7748603" y="0"/>
                </a:lnTo>
                <a:lnTo>
                  <a:pt x="7748603" y="5162507"/>
                </a:lnTo>
                <a:lnTo>
                  <a:pt x="0" y="516250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38825"/>
            <a:ext cx="1308551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1F264D"/>
                </a:solidFill>
                <a:latin typeface="DM Sans Bold"/>
              </a:rPr>
              <a:t>Summary and Future Work</a:t>
            </a:r>
            <a:endParaRPr lang="en-US" sz="7000">
              <a:solidFill>
                <a:srgbClr val="1F264D"/>
              </a:solidFill>
              <a:latin typeface="DM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35786" y="3702100"/>
            <a:ext cx="9266269" cy="5170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1F264D"/>
                </a:solidFill>
                <a:latin typeface="Canva Sans Bold" panose="020B0803030501040103"/>
              </a:rPr>
              <a:t>HTML, CSS, and JavaScript are combined in this interactive quiz. JavaScript makes it interactive, while CSS adds visual appeal. Enhancements like timers, score tracking, and a database can improve the user experience.</a:t>
            </a:r>
            <a:endParaRPr lang="en-US" sz="4200">
              <a:solidFill>
                <a:srgbClr val="1F264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D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6496" y="3533363"/>
            <a:ext cx="17515009" cy="4313071"/>
          </a:xfrm>
          <a:custGeom>
            <a:avLst/>
            <a:gdLst/>
            <a:ahLst/>
            <a:cxnLst/>
            <a:rect l="l" t="t" r="r" b="b"/>
            <a:pathLst>
              <a:path w="17515009" h="4313071">
                <a:moveTo>
                  <a:pt x="0" y="0"/>
                </a:moveTo>
                <a:lnTo>
                  <a:pt x="17515008" y="0"/>
                </a:lnTo>
                <a:lnTo>
                  <a:pt x="17515008" y="4313071"/>
                </a:lnTo>
                <a:lnTo>
                  <a:pt x="0" y="4313071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3240346" y="1028700"/>
            <a:ext cx="12410344" cy="8973449"/>
            <a:chOff x="0" y="0"/>
            <a:chExt cx="3268568" cy="236337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68568" cy="2363377"/>
            </a:xfrm>
            <a:custGeom>
              <a:avLst/>
              <a:gdLst/>
              <a:ahLst/>
              <a:cxnLst/>
              <a:rect l="l" t="t" r="r" b="b"/>
              <a:pathLst>
                <a:path w="3268568" h="2363377">
                  <a:moveTo>
                    <a:pt x="62383" y="0"/>
                  </a:moveTo>
                  <a:lnTo>
                    <a:pt x="3206185" y="0"/>
                  </a:lnTo>
                  <a:cubicBezTo>
                    <a:pt x="3222730" y="0"/>
                    <a:pt x="3238597" y="6572"/>
                    <a:pt x="3250296" y="18272"/>
                  </a:cubicBezTo>
                  <a:cubicBezTo>
                    <a:pt x="3261995" y="29971"/>
                    <a:pt x="3268568" y="45838"/>
                    <a:pt x="3268568" y="62383"/>
                  </a:cubicBezTo>
                  <a:lnTo>
                    <a:pt x="3268568" y="2300995"/>
                  </a:lnTo>
                  <a:cubicBezTo>
                    <a:pt x="3268568" y="2317540"/>
                    <a:pt x="3261995" y="2333407"/>
                    <a:pt x="3250296" y="2345106"/>
                  </a:cubicBezTo>
                  <a:cubicBezTo>
                    <a:pt x="3238597" y="2356805"/>
                    <a:pt x="3222730" y="2363377"/>
                    <a:pt x="3206185" y="2363377"/>
                  </a:cubicBezTo>
                  <a:lnTo>
                    <a:pt x="62383" y="2363377"/>
                  </a:lnTo>
                  <a:cubicBezTo>
                    <a:pt x="45838" y="2363377"/>
                    <a:pt x="29971" y="2356805"/>
                    <a:pt x="18272" y="2345106"/>
                  </a:cubicBezTo>
                  <a:cubicBezTo>
                    <a:pt x="6572" y="2333407"/>
                    <a:pt x="0" y="2317540"/>
                    <a:pt x="0" y="2300995"/>
                  </a:cubicBezTo>
                  <a:lnTo>
                    <a:pt x="0" y="62383"/>
                  </a:lnTo>
                  <a:cubicBezTo>
                    <a:pt x="0" y="45838"/>
                    <a:pt x="6572" y="29971"/>
                    <a:pt x="18272" y="18272"/>
                  </a:cubicBezTo>
                  <a:cubicBezTo>
                    <a:pt x="29971" y="6572"/>
                    <a:pt x="45838" y="0"/>
                    <a:pt x="623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>
              <a:solidFill>
                <a:srgbClr val="100F0D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25"/>
                </a:lnSpc>
              </a:pPr>
            </a:p>
          </p:txBody>
        </p:sp>
      </p:grpSp>
      <p:sp>
        <p:nvSpPr>
          <p:cNvPr id="9" name="AutoShape 9"/>
          <p:cNvSpPr/>
          <p:nvPr/>
        </p:nvSpPr>
        <p:spPr>
          <a:xfrm>
            <a:off x="3240346" y="2439958"/>
            <a:ext cx="12410344" cy="0"/>
          </a:xfrm>
          <a:prstGeom prst="line">
            <a:avLst/>
          </a:prstGeom>
          <a:ln w="85725" cap="rnd">
            <a:solidFill>
              <a:srgbClr val="4B372F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6728644" y="1190135"/>
            <a:ext cx="4830711" cy="1206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0"/>
              </a:lnSpc>
            </a:pPr>
            <a:r>
              <a:rPr lang="en-US" sz="7085" spc="481">
                <a:solidFill>
                  <a:srgbClr val="100F0D"/>
                </a:solidFill>
                <a:latin typeface="Now Bold" panose="00000800000000000000"/>
              </a:rPr>
              <a:t>Overview</a:t>
            </a:r>
            <a:endParaRPr lang="en-US" sz="7085" spc="481">
              <a:solidFill>
                <a:srgbClr val="100F0D"/>
              </a:solidFill>
              <a:latin typeface="Now Bold" panose="000008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737610" y="2830195"/>
            <a:ext cx="4193540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Introduction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124200" y="3849370"/>
            <a:ext cx="6687820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Project Structure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429000" y="4913630"/>
            <a:ext cx="5708650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HTML Structure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895600" y="5906135"/>
            <a:ext cx="5504815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CSS Styling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729230" y="6997065"/>
            <a:ext cx="9965055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JavaScript Implementation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604770" y="7962900"/>
            <a:ext cx="10089515" cy="753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Summary and Future Work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191149" y="8929052"/>
            <a:ext cx="2713633" cy="712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100F0D"/>
                </a:solidFill>
                <a:latin typeface="Canva Sans Bold" panose="020B0803030501040103"/>
              </a:rPr>
              <a:t>Thank You</a:t>
            </a:r>
            <a:endParaRPr lang="en-US" sz="4200">
              <a:solidFill>
                <a:srgbClr val="100F0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3718560"/>
          </a:xfrm>
          <a:prstGeom prst="rect">
            <a:avLst/>
          </a:prstGeom>
          <a:solidFill>
            <a:srgbClr val="FFCECE">
              <a:alpha val="69804"/>
            </a:srgbClr>
          </a:solidFill>
        </p:spPr>
      </p:sp>
      <p:sp>
        <p:nvSpPr>
          <p:cNvPr id="3" name="Freeform 3"/>
          <p:cNvSpPr/>
          <p:nvPr/>
        </p:nvSpPr>
        <p:spPr>
          <a:xfrm rot="-1094911">
            <a:off x="12918061" y="1403753"/>
            <a:ext cx="2855832" cy="2866582"/>
          </a:xfrm>
          <a:custGeom>
            <a:avLst/>
            <a:gdLst/>
            <a:ahLst/>
            <a:cxnLst/>
            <a:rect l="l" t="t" r="r" b="b"/>
            <a:pathLst>
              <a:path w="2855832" h="2866582">
                <a:moveTo>
                  <a:pt x="0" y="0"/>
                </a:moveTo>
                <a:lnTo>
                  <a:pt x="2855833" y="0"/>
                </a:lnTo>
                <a:lnTo>
                  <a:pt x="2855833" y="2866582"/>
                </a:lnTo>
                <a:lnTo>
                  <a:pt x="0" y="28665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751690">
            <a:off x="10005500" y="-1231953"/>
            <a:ext cx="1751015" cy="2307763"/>
          </a:xfrm>
          <a:custGeom>
            <a:avLst/>
            <a:gdLst/>
            <a:ahLst/>
            <a:cxnLst/>
            <a:rect l="l" t="t" r="r" b="b"/>
            <a:pathLst>
              <a:path w="1751015" h="2307763">
                <a:moveTo>
                  <a:pt x="0" y="0"/>
                </a:moveTo>
                <a:lnTo>
                  <a:pt x="1751015" y="0"/>
                </a:lnTo>
                <a:lnTo>
                  <a:pt x="1751015" y="2307763"/>
                </a:lnTo>
                <a:lnTo>
                  <a:pt x="0" y="23077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223103" y="4307139"/>
            <a:ext cx="7431386" cy="5554196"/>
          </a:xfrm>
          <a:custGeom>
            <a:avLst/>
            <a:gdLst/>
            <a:ahLst/>
            <a:cxnLst/>
            <a:rect l="l" t="t" r="r" b="b"/>
            <a:pathLst>
              <a:path w="7431386" h="5554196">
                <a:moveTo>
                  <a:pt x="0" y="0"/>
                </a:moveTo>
                <a:lnTo>
                  <a:pt x="7431386" y="0"/>
                </a:lnTo>
                <a:lnTo>
                  <a:pt x="7431386" y="5554196"/>
                </a:lnTo>
                <a:lnTo>
                  <a:pt x="0" y="55541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089" r="-608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228725"/>
            <a:ext cx="811530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1F264D"/>
                </a:solidFill>
                <a:latin typeface="DM Sans Bold"/>
              </a:rPr>
              <a:t>Introduction </a:t>
            </a:r>
            <a:endParaRPr lang="en-US" sz="9000">
              <a:solidFill>
                <a:srgbClr val="1F264D"/>
              </a:solidFill>
              <a:latin typeface="DM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25665" y="5067300"/>
            <a:ext cx="10194403" cy="3684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1F264D"/>
                </a:solidFill>
                <a:latin typeface="Canva Sans Bold" panose="020B0803030501040103"/>
              </a:rPr>
              <a:t>Quiz Website is an HTML, CSS, and JavaScript app that tests knowledge with instant feedback. Questions, options, and result updates are dynamic.</a:t>
            </a:r>
            <a:endParaRPr lang="en-US" sz="4200">
              <a:solidFill>
                <a:srgbClr val="1F264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98273" y="2935291"/>
            <a:ext cx="2187613" cy="3514238"/>
          </a:xfrm>
          <a:custGeom>
            <a:avLst/>
            <a:gdLst/>
            <a:ahLst/>
            <a:cxnLst/>
            <a:rect l="l" t="t" r="r" b="b"/>
            <a:pathLst>
              <a:path w="2187613" h="3514238">
                <a:moveTo>
                  <a:pt x="0" y="0"/>
                </a:moveTo>
                <a:lnTo>
                  <a:pt x="2187613" y="0"/>
                </a:lnTo>
                <a:lnTo>
                  <a:pt x="2187613" y="3514238"/>
                </a:lnTo>
                <a:lnTo>
                  <a:pt x="0" y="351423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7201659" y="1712190"/>
            <a:ext cx="3884683" cy="8904717"/>
          </a:xfrm>
          <a:custGeom>
            <a:avLst/>
            <a:gdLst/>
            <a:ahLst/>
            <a:cxnLst/>
            <a:rect l="l" t="t" r="r" b="b"/>
            <a:pathLst>
              <a:path w="3884683" h="8904717">
                <a:moveTo>
                  <a:pt x="3884682" y="0"/>
                </a:moveTo>
                <a:lnTo>
                  <a:pt x="0" y="0"/>
                </a:lnTo>
                <a:lnTo>
                  <a:pt x="0" y="8904717"/>
                </a:lnTo>
                <a:lnTo>
                  <a:pt x="3884682" y="8904717"/>
                </a:lnTo>
                <a:lnTo>
                  <a:pt x="388468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01659" y="1280045"/>
            <a:ext cx="1635172" cy="1847652"/>
          </a:xfrm>
          <a:custGeom>
            <a:avLst/>
            <a:gdLst/>
            <a:ahLst/>
            <a:cxnLst/>
            <a:rect l="l" t="t" r="r" b="b"/>
            <a:pathLst>
              <a:path w="1635172" h="1847652">
                <a:moveTo>
                  <a:pt x="0" y="0"/>
                </a:moveTo>
                <a:lnTo>
                  <a:pt x="1635171" y="0"/>
                </a:lnTo>
                <a:lnTo>
                  <a:pt x="1635171" y="1847652"/>
                </a:lnTo>
                <a:lnTo>
                  <a:pt x="0" y="18476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47986" y="2862123"/>
            <a:ext cx="368458" cy="519620"/>
          </a:xfrm>
          <a:custGeom>
            <a:avLst/>
            <a:gdLst/>
            <a:ahLst/>
            <a:cxnLst/>
            <a:rect l="l" t="t" r="r" b="b"/>
            <a:pathLst>
              <a:path w="368458" h="519620">
                <a:moveTo>
                  <a:pt x="0" y="0"/>
                </a:moveTo>
                <a:lnTo>
                  <a:pt x="368458" y="0"/>
                </a:lnTo>
                <a:lnTo>
                  <a:pt x="368458" y="519620"/>
                </a:lnTo>
                <a:lnTo>
                  <a:pt x="0" y="51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737883" y="4392295"/>
            <a:ext cx="374466" cy="528094"/>
          </a:xfrm>
          <a:custGeom>
            <a:avLst/>
            <a:gdLst/>
            <a:ahLst/>
            <a:cxnLst/>
            <a:rect l="l" t="t" r="r" b="b"/>
            <a:pathLst>
              <a:path w="374466" h="528094">
                <a:moveTo>
                  <a:pt x="0" y="0"/>
                </a:moveTo>
                <a:lnTo>
                  <a:pt x="374466" y="0"/>
                </a:lnTo>
                <a:lnTo>
                  <a:pt x="374466" y="528094"/>
                </a:lnTo>
                <a:lnTo>
                  <a:pt x="0" y="5280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518017" y="6005637"/>
            <a:ext cx="439732" cy="439732"/>
          </a:xfrm>
          <a:custGeom>
            <a:avLst/>
            <a:gdLst/>
            <a:ahLst/>
            <a:cxnLst/>
            <a:rect l="l" t="t" r="r" b="b"/>
            <a:pathLst>
              <a:path w="439732" h="439732">
                <a:moveTo>
                  <a:pt x="0" y="0"/>
                </a:moveTo>
                <a:lnTo>
                  <a:pt x="439732" y="0"/>
                </a:lnTo>
                <a:lnTo>
                  <a:pt x="439732" y="439732"/>
                </a:lnTo>
                <a:lnTo>
                  <a:pt x="0" y="43973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0" y="-9525"/>
            <a:ext cx="974699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4F4F4"/>
                </a:solidFill>
                <a:latin typeface="DM Sans Bold"/>
              </a:rPr>
              <a:t>Project Structure</a:t>
            </a:r>
            <a:endParaRPr lang="en-US" sz="9000">
              <a:solidFill>
                <a:srgbClr val="F4F4F4"/>
              </a:solidFill>
              <a:latin typeface="DM Sans Bold"/>
            </a:endParaRPr>
          </a:p>
        </p:txBody>
      </p:sp>
      <p:grpSp>
        <p:nvGrpSpPr>
          <p:cNvPr id="9" name="Group 9"/>
          <p:cNvGrpSpPr/>
          <p:nvPr/>
        </p:nvGrpSpPr>
        <p:grpSpPr>
          <a:xfrm rot="0">
            <a:off x="13002037" y="2899731"/>
            <a:ext cx="4129866" cy="935409"/>
            <a:chOff x="0" y="0"/>
            <a:chExt cx="5506488" cy="124721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"/>
              <a:ext cx="5506488" cy="631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  <a:spcBef>
                  <a:spcPct val="0"/>
                </a:spcBef>
              </a:pPr>
              <a:r>
                <a:rPr lang="en-US" sz="3100">
                  <a:solidFill>
                    <a:srgbClr val="F4F4F4"/>
                  </a:solidFill>
                  <a:latin typeface="DM Sans Bold"/>
                </a:rPr>
                <a:t>HTML</a:t>
              </a:r>
              <a:endParaRPr lang="en-US" sz="3100">
                <a:solidFill>
                  <a:srgbClr val="F4F4F4"/>
                </a:solidFill>
                <a:latin typeface="DM Sans Bold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22068"/>
              <a:ext cx="550648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>
                  <a:solidFill>
                    <a:srgbClr val="F4F4F4"/>
                  </a:solidFill>
                  <a:latin typeface="DM Sans"/>
                </a:rPr>
                <a:t>Hypertext Markup Language</a:t>
              </a:r>
              <a:endParaRPr lang="en-US" sz="2400">
                <a:solidFill>
                  <a:srgbClr val="F4F4F4"/>
                </a:solidFill>
                <a:latin typeface="DM Sans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13002037" y="4476497"/>
            <a:ext cx="4129866" cy="924455"/>
            <a:chOff x="0" y="0"/>
            <a:chExt cx="5506488" cy="123260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5506488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4F4F4"/>
                  </a:solidFill>
                  <a:latin typeface="DM Sans Bold"/>
                </a:rPr>
                <a:t>CSS</a:t>
              </a:r>
              <a:endParaRPr lang="en-US" sz="2800">
                <a:solidFill>
                  <a:srgbClr val="F4F4F4"/>
                </a:solidFill>
                <a:latin typeface="DM Sans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58568"/>
              <a:ext cx="5506488" cy="574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>
                  <a:solidFill>
                    <a:srgbClr val="F4F4F4"/>
                  </a:solidFill>
                  <a:latin typeface="Times New Roman" panose="02020603050405020304" charset="0"/>
                  <a:cs typeface="Times New Roman" panose="02020603050405020304" charset="0"/>
                </a:rPr>
                <a:t>Cascanding Style Sheet</a:t>
              </a:r>
              <a:endParaRPr lang="en-US" sz="2400">
                <a:solidFill>
                  <a:srgbClr val="F4F4F4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3002037" y="6005637"/>
            <a:ext cx="4129866" cy="887784"/>
            <a:chOff x="0" y="0"/>
            <a:chExt cx="5506488" cy="118371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0"/>
              <a:ext cx="5506488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4F4F4"/>
                  </a:solidFill>
                  <a:latin typeface="DM Sans Bold"/>
                </a:rPr>
                <a:t>JS</a:t>
              </a:r>
              <a:endParaRPr lang="en-US" sz="2800">
                <a:solidFill>
                  <a:srgbClr val="F4F4F4"/>
                </a:solidFill>
                <a:latin typeface="DM Sans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58568"/>
              <a:ext cx="550648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>
                  <a:solidFill>
                    <a:srgbClr val="F4F4F4"/>
                  </a:solidFill>
                  <a:latin typeface="DM Sans"/>
                </a:rPr>
                <a:t>Java Script</a:t>
              </a:r>
              <a:endParaRPr lang="en-US" sz="2400">
                <a:solidFill>
                  <a:srgbClr val="F4F4F4"/>
                </a:solidFill>
                <a:latin typeface="DM San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71311" y="1859279"/>
            <a:ext cx="6830348" cy="7399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anva Sans Bold" panose="020B0803030501040103"/>
              </a:rPr>
              <a:t>Project has 3 main components: HTML, CSS, JavaScript. HTML is webpage structure with `&lt;head&gt;` and `&lt;body&gt;`. `&lt;body&gt;` uses `&lt;div&gt;` with class names to define sections. CSS adds design and JavaScript handles quiz dynamics.</a:t>
            </a:r>
            <a:endParaRPr lang="en-US" sz="4200">
              <a:solidFill>
                <a:srgbClr val="000000"/>
              </a:solidFill>
              <a:latin typeface="Canva Sans Bold" panose="020B0803030501040103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13824585" y="555688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6F50F8">
              <a:alpha val="69804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524892" y="1028700"/>
            <a:ext cx="6094217" cy="8594408"/>
          </a:xfrm>
          <a:custGeom>
            <a:avLst/>
            <a:gdLst/>
            <a:ahLst/>
            <a:cxnLst/>
            <a:rect l="l" t="t" r="r" b="b"/>
            <a:pathLst>
              <a:path w="6094217" h="8594408">
                <a:moveTo>
                  <a:pt x="0" y="0"/>
                </a:moveTo>
                <a:lnTo>
                  <a:pt x="6094216" y="0"/>
                </a:lnTo>
                <a:lnTo>
                  <a:pt x="6094216" y="8594408"/>
                </a:lnTo>
                <a:lnTo>
                  <a:pt x="0" y="859440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075458" y="216281"/>
            <a:ext cx="718384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1F264D"/>
                </a:solidFill>
                <a:latin typeface="DM Sans Bold"/>
              </a:rPr>
              <a:t>HTML Structure</a:t>
            </a:r>
            <a:endParaRPr lang="en-US" sz="7000">
              <a:solidFill>
                <a:srgbClr val="1F264D"/>
              </a:solidFill>
              <a:latin typeface="DM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145171" y="1481138"/>
            <a:ext cx="6901293" cy="8141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</a:p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1F264D"/>
                </a:solidFill>
                <a:latin typeface="Canva Sans Bold" panose="020B0803030501040103"/>
              </a:rPr>
              <a:t>The `quiz website.html` HTML file has a standard structure with a `&lt;head&gt;` and `&lt;body&gt;` section. In the `&lt;body&gt;`, `&lt;div&gt;` elements with specific class names structure the website into question, option, result display, and navigation sections.</a:t>
            </a:r>
            <a:endParaRPr lang="en-US" sz="4200">
              <a:solidFill>
                <a:srgbClr val="1F264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30782" y="0"/>
            <a:ext cx="15057218" cy="10287000"/>
          </a:xfrm>
          <a:custGeom>
            <a:avLst/>
            <a:gdLst/>
            <a:ahLst/>
            <a:cxnLst/>
            <a:rect l="l" t="t" r="r" b="b"/>
            <a:pathLst>
              <a:path w="15057218" h="10287000">
                <a:moveTo>
                  <a:pt x="0" y="0"/>
                </a:moveTo>
                <a:lnTo>
                  <a:pt x="15057218" y="0"/>
                </a:lnTo>
                <a:lnTo>
                  <a:pt x="1505721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964" b="-11189"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3453540" y="4450563"/>
            <a:ext cx="9835046" cy="1385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10"/>
              </a:lnSpc>
            </a:pPr>
            <a:r>
              <a:rPr lang="en-US" sz="9175">
                <a:solidFill>
                  <a:srgbClr val="1F264D"/>
                </a:solidFill>
                <a:latin typeface="DM Sans Bold"/>
              </a:rPr>
              <a:t>HTML CODE</a:t>
            </a:r>
            <a:endParaRPr lang="en-US" sz="9175">
              <a:solidFill>
                <a:srgbClr val="1F264D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6F50F8">
              <a:alpha val="69804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10336996" y="378239"/>
            <a:ext cx="6758007" cy="9530523"/>
          </a:xfrm>
          <a:custGeom>
            <a:avLst/>
            <a:gdLst/>
            <a:ahLst/>
            <a:cxnLst/>
            <a:rect l="l" t="t" r="r" b="b"/>
            <a:pathLst>
              <a:path w="6758007" h="9530523">
                <a:moveTo>
                  <a:pt x="0" y="0"/>
                </a:moveTo>
                <a:lnTo>
                  <a:pt x="6758008" y="0"/>
                </a:lnTo>
                <a:lnTo>
                  <a:pt x="6758008" y="9530522"/>
                </a:lnTo>
                <a:lnTo>
                  <a:pt x="0" y="953052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56490" y="500062"/>
            <a:ext cx="488027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</a:pPr>
            <a:r>
              <a:rPr lang="en-US" sz="7000">
                <a:solidFill>
                  <a:srgbClr val="1F264D"/>
                </a:solidFill>
                <a:latin typeface="DM Sans Bold"/>
              </a:rPr>
              <a:t>CSS Styling</a:t>
            </a:r>
            <a:endParaRPr lang="en-US" sz="7000">
              <a:solidFill>
                <a:srgbClr val="1F264D"/>
              </a:solidFill>
              <a:latin typeface="DM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13754" y="3316131"/>
            <a:ext cx="7655593" cy="4548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10"/>
              </a:lnSpc>
              <a:spcBef>
                <a:spcPct val="0"/>
              </a:spcBef>
            </a:pPr>
            <a:r>
              <a:rPr lang="en-US" sz="4290">
                <a:solidFill>
                  <a:srgbClr val="100F0D"/>
                </a:solidFill>
                <a:latin typeface="Canva Sans Bold" panose="020B0803030501040103"/>
              </a:rPr>
              <a:t>The `quiz website.css` file styles the quiz website, controlling colors, spacing, font size, and borders. This creates an attractive and easy-to-use interface.</a:t>
            </a:r>
            <a:endParaRPr lang="en-US" sz="4290">
              <a:solidFill>
                <a:srgbClr val="100F0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64599" y="0"/>
            <a:ext cx="10523401" cy="10287000"/>
          </a:xfrm>
          <a:custGeom>
            <a:avLst/>
            <a:gdLst/>
            <a:ahLst/>
            <a:cxnLst/>
            <a:rect l="l" t="t" r="r" b="b"/>
            <a:pathLst>
              <a:path w="10523401" h="10287000">
                <a:moveTo>
                  <a:pt x="0" y="0"/>
                </a:moveTo>
                <a:lnTo>
                  <a:pt x="10523401" y="0"/>
                </a:lnTo>
                <a:lnTo>
                  <a:pt x="1052340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210" r="-210" b="-70328"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1857270" y="4450563"/>
            <a:ext cx="9835046" cy="1385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10"/>
              </a:lnSpc>
            </a:pPr>
            <a:r>
              <a:rPr lang="en-US" sz="9175">
                <a:solidFill>
                  <a:srgbClr val="1F264D"/>
                </a:solidFill>
                <a:latin typeface="DM Sans Bold"/>
              </a:rPr>
              <a:t>CSS CODE</a:t>
            </a:r>
            <a:endParaRPr lang="en-US" sz="9175">
              <a:solidFill>
                <a:srgbClr val="1F264D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654538" cy="10287000"/>
          </a:xfrm>
          <a:prstGeom prst="rect">
            <a:avLst/>
          </a:prstGeom>
          <a:solidFill>
            <a:srgbClr val="FFCECE">
              <a:alpha val="69804"/>
            </a:srgbClr>
          </a:solidFill>
        </p:spPr>
      </p:sp>
      <p:sp>
        <p:nvSpPr>
          <p:cNvPr id="3" name="Freeform 3"/>
          <p:cNvSpPr/>
          <p:nvPr/>
        </p:nvSpPr>
        <p:spPr>
          <a:xfrm>
            <a:off x="8207603" y="1543050"/>
            <a:ext cx="8101824" cy="8101824"/>
          </a:xfrm>
          <a:custGeom>
            <a:avLst/>
            <a:gdLst/>
            <a:ahLst/>
            <a:cxnLst/>
            <a:rect l="l" t="t" r="r" b="b"/>
            <a:pathLst>
              <a:path w="8101824" h="8101824">
                <a:moveTo>
                  <a:pt x="0" y="0"/>
                </a:moveTo>
                <a:lnTo>
                  <a:pt x="8101824" y="0"/>
                </a:lnTo>
                <a:lnTo>
                  <a:pt x="8101824" y="8101824"/>
                </a:lnTo>
                <a:lnTo>
                  <a:pt x="0" y="810182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19605" y="123825"/>
            <a:ext cx="1223207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7000">
                <a:solidFill>
                  <a:srgbClr val="1F264D"/>
                </a:solidFill>
                <a:latin typeface="DM Sans Bold"/>
              </a:rPr>
              <a:t>JavaScript Implementation</a:t>
            </a:r>
            <a:endParaRPr lang="en-US" sz="7000">
              <a:solidFill>
                <a:srgbClr val="1F264D"/>
              </a:solidFill>
              <a:latin typeface="DM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0656" y="2283150"/>
            <a:ext cx="6173225" cy="736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0"/>
              </a:lnSpc>
              <a:spcBef>
                <a:spcPct val="0"/>
              </a:spcBef>
            </a:pPr>
            <a:r>
              <a:rPr lang="en-US" sz="3795">
                <a:solidFill>
                  <a:srgbClr val="1F264D"/>
                </a:solidFill>
                <a:latin typeface="Canva Sans Bold" panose="020B0803030501040103"/>
              </a:rPr>
              <a:t>`quiz website.js` makes a dynamic quiz website. It uses objects to store questions, options, and correctness. `iterate()` updates content, evaluates user selections, and tracks option selection. The "Next" button iterates to the next question.</a:t>
            </a:r>
            <a:endParaRPr lang="en-US" sz="3795">
              <a:solidFill>
                <a:srgbClr val="1F264D"/>
              </a:solidFill>
              <a:latin typeface="Canva Sans Bold" panose="020B0803030501040103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1609</Words>
  <Application>WPS Presentation</Application>
  <PresentationFormat>On-screen Show (4:3)</PresentationFormat>
  <Paragraphs>63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SimSun</vt:lpstr>
      <vt:lpstr>Wingdings</vt:lpstr>
      <vt:lpstr>DM Sans Bold</vt:lpstr>
      <vt:lpstr>DM Sans</vt:lpstr>
      <vt:lpstr>Now Bold</vt:lpstr>
      <vt:lpstr>Canva Sans Bold</vt:lpstr>
      <vt:lpstr>DM Sans Medium</vt:lpstr>
      <vt:lpstr>AMGDT</vt:lpstr>
      <vt:lpstr>Microsoft YaHei</vt:lpstr>
      <vt:lpstr>Arial Unicode MS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 WEBSITE PPT</dc:title>
  <dc:creator/>
  <cp:lastModifiedBy>KIIT</cp:lastModifiedBy>
  <cp:revision>2</cp:revision>
  <dcterms:created xsi:type="dcterms:W3CDTF">2006-08-16T00:00:00Z</dcterms:created>
  <dcterms:modified xsi:type="dcterms:W3CDTF">2023-07-07T14:02:48Z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7DF2B17DB9664B9295763ECE88046DC8</vt:lpwstr>
  </property>
  <property fmtid="{D5CDD505-2E9C-101B-9397-08002B2CF9AE}" pid="3" name="KSOProductBuildVer">
    <vt:lpwstr>1033-11.2.0.11537</vt:lpwstr>
  </property>
</Properties>
</file>

<file path=docProps/thumbnail.jpeg>
</file>